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74" r:id="rId4"/>
    <p:sldId id="258" r:id="rId5"/>
    <p:sldId id="260" r:id="rId6"/>
    <p:sldId id="273" r:id="rId7"/>
    <p:sldId id="271" r:id="rId8"/>
    <p:sldId id="272" r:id="rId9"/>
    <p:sldId id="268" r:id="rId10"/>
    <p:sldId id="269" r:id="rId11"/>
    <p:sldId id="270" r:id="rId12"/>
    <p:sldId id="266" r:id="rId13"/>
    <p:sldId id="267" r:id="rId14"/>
    <p:sldId id="261" r:id="rId15"/>
    <p:sldId id="265" r:id="rId16"/>
    <p:sldId id="25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57" d="100"/>
          <a:sy n="57" d="100"/>
        </p:scale>
        <p:origin x="3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dirty="0" smtClean="0"/>
              <a:t>Tools and Resources to help cope with stress or anxiousness</a:t>
            </a:r>
            <a:endParaRPr lang="en-GB" sz="5400" dirty="0"/>
          </a:p>
        </p:txBody>
      </p:sp>
      <p:sp>
        <p:nvSpPr>
          <p:cNvPr id="3" name="Subtitle 2"/>
          <p:cNvSpPr>
            <a:spLocks noGrp="1"/>
          </p:cNvSpPr>
          <p:nvPr>
            <p:ph type="subTitle" idx="1"/>
          </p:nvPr>
        </p:nvSpPr>
        <p:spPr>
          <a:xfrm>
            <a:off x="1100014" y="4670246"/>
            <a:ext cx="7809093" cy="914400"/>
          </a:xfrm>
        </p:spPr>
        <p:txBody>
          <a:bodyPr>
            <a:noAutofit/>
          </a:bodyPr>
          <a:lstStyle/>
          <a:p>
            <a:r>
              <a:rPr lang="en-GB" sz="2400" b="1" dirty="0" smtClean="0"/>
              <a:t>Understanding what’s happening – Building our resources</a:t>
            </a:r>
          </a:p>
          <a:p>
            <a:endParaRPr lang="en-GB" sz="2400" dirty="0"/>
          </a:p>
          <a:p>
            <a:r>
              <a:rPr lang="en-GB" sz="2400" dirty="0" smtClean="0"/>
              <a:t>Ms. Cumiskey – Presentation College, Carlow</a:t>
            </a:r>
          </a:p>
        </p:txBody>
      </p:sp>
    </p:spTree>
    <p:extLst>
      <p:ext uri="{BB962C8B-B14F-4D97-AF65-F5344CB8AC3E}">
        <p14:creationId xmlns:p14="http://schemas.microsoft.com/office/powerpoint/2010/main" val="359893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566a903-f0ba-48d3-a1fd-5bd1bfc0fb1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458" y="767313"/>
            <a:ext cx="5630486" cy="56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27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4036acce-5d50-45ac-9bfa-77dc5e97748e"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62" y="424016"/>
            <a:ext cx="6312910" cy="630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Image result for emotional intel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339" y="2801922"/>
            <a:ext cx="5507828" cy="3239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74590" y="793132"/>
            <a:ext cx="4211273" cy="1200329"/>
          </a:xfrm>
          <a:prstGeom prst="rect">
            <a:avLst/>
          </a:prstGeom>
          <a:noFill/>
        </p:spPr>
        <p:txBody>
          <a:bodyPr wrap="square" rtlCol="0">
            <a:spAutoFit/>
          </a:bodyPr>
          <a:lstStyle/>
          <a:p>
            <a:pPr algn="r"/>
            <a:r>
              <a:rPr lang="en-GB" sz="2400" b="1" dirty="0" smtClean="0"/>
              <a:t>Understanding your emotions can help develop your emotional intelligence</a:t>
            </a:r>
            <a:endParaRPr lang="en-GB" sz="2400" b="1" dirty="0"/>
          </a:p>
        </p:txBody>
      </p:sp>
    </p:spTree>
    <p:extLst>
      <p:ext uri="{BB962C8B-B14F-4D97-AF65-F5344CB8AC3E}">
        <p14:creationId xmlns:p14="http://schemas.microsoft.com/office/powerpoint/2010/main" val="131451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08110446-c12e-4b9a-8d81-7a44500ede8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33" y="0"/>
            <a:ext cx="5277599" cy="688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474590" y="793132"/>
            <a:ext cx="4211273" cy="2677656"/>
          </a:xfrm>
          <a:prstGeom prst="rect">
            <a:avLst/>
          </a:prstGeom>
          <a:noFill/>
        </p:spPr>
        <p:txBody>
          <a:bodyPr wrap="square" rtlCol="0">
            <a:spAutoFit/>
          </a:bodyPr>
          <a:lstStyle/>
          <a:p>
            <a:pPr algn="r"/>
            <a:r>
              <a:rPr lang="en-GB" sz="2400" b="1" dirty="0" smtClean="0"/>
              <a:t>An example of anger and what it can mean underneath the surface.</a:t>
            </a:r>
          </a:p>
          <a:p>
            <a:pPr algn="r"/>
            <a:endParaRPr lang="en-GB" sz="2400" b="1" dirty="0"/>
          </a:p>
          <a:p>
            <a:pPr algn="r"/>
            <a:r>
              <a:rPr lang="en-GB" sz="2400" b="1" dirty="0" smtClean="0"/>
              <a:t>Something to remember when you are faced with your own anger or someone </a:t>
            </a:r>
            <a:r>
              <a:rPr lang="en-GB" sz="2400" b="1" dirty="0" err="1" smtClean="0"/>
              <a:t>elses</a:t>
            </a:r>
            <a:r>
              <a:rPr lang="en-GB" sz="2400" b="1" dirty="0" smtClean="0"/>
              <a:t>.</a:t>
            </a:r>
            <a:endParaRPr lang="en-GB" sz="2400" b="1" dirty="0"/>
          </a:p>
        </p:txBody>
      </p:sp>
    </p:spTree>
    <p:extLst>
      <p:ext uri="{BB962C8B-B14F-4D97-AF65-F5344CB8AC3E}">
        <p14:creationId xmlns:p14="http://schemas.microsoft.com/office/powerpoint/2010/main" val="2706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de99ba3-b6ef-4c26-9610-7947e7d1ba5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55205" y="194162"/>
            <a:ext cx="5435995" cy="491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de99ba3-b6ef-4c26-9610-7947e7d1ba5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79375" y="1604955"/>
            <a:ext cx="5506288" cy="490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61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60cc02e1-060e-4fe0-8c9f-ccb13240595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771" y="354677"/>
            <a:ext cx="6124574" cy="612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1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2d03a91a-f1ae-4b94-9bed-1157bc7b2019"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8073"/>
          <a:stretch/>
        </p:blipFill>
        <p:spPr bwMode="auto">
          <a:xfrm>
            <a:off x="460577" y="349135"/>
            <a:ext cx="6022629" cy="372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ab3ca576-3795-4831-b46a-42a04997f880"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9" y="2327563"/>
            <a:ext cx="4357056" cy="418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74972" y="5677868"/>
            <a:ext cx="5738887" cy="830997"/>
          </a:xfrm>
          <a:prstGeom prst="rect">
            <a:avLst/>
          </a:prstGeom>
          <a:noFill/>
        </p:spPr>
        <p:txBody>
          <a:bodyPr wrap="square" rtlCol="0">
            <a:spAutoFit/>
          </a:bodyPr>
          <a:lstStyle/>
          <a:p>
            <a:pPr algn="r"/>
            <a:r>
              <a:rPr lang="en-GB" sz="2400" dirty="0" smtClean="0"/>
              <a:t>What would the name of your inner critic be and what would they look like?</a:t>
            </a:r>
            <a:endParaRPr lang="en-GB" sz="2400" dirty="0"/>
          </a:p>
        </p:txBody>
      </p:sp>
    </p:spTree>
    <p:extLst>
      <p:ext uri="{BB962C8B-B14F-4D97-AF65-F5344CB8AC3E}">
        <p14:creationId xmlns:p14="http://schemas.microsoft.com/office/powerpoint/2010/main" val="418468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403d5ace-808d-4c71-9823-d3ac87c5885b"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485" y="65890"/>
            <a:ext cx="6673706" cy="66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4341" y="620785"/>
            <a:ext cx="2936147" cy="5693866"/>
          </a:xfrm>
          <a:prstGeom prst="rect">
            <a:avLst/>
          </a:prstGeom>
          <a:noFill/>
        </p:spPr>
        <p:txBody>
          <a:bodyPr wrap="square" rtlCol="0">
            <a:spAutoFit/>
          </a:bodyPr>
          <a:lstStyle/>
          <a:p>
            <a:r>
              <a:rPr lang="en-GB" sz="2800" b="1" dirty="0" smtClean="0"/>
              <a:t>Write your own personal list of stress relief activities.</a:t>
            </a:r>
          </a:p>
          <a:p>
            <a:endParaRPr lang="en-GB" sz="2800" b="1" dirty="0"/>
          </a:p>
          <a:p>
            <a:r>
              <a:rPr lang="en-GB" sz="2800" b="1" dirty="0" smtClean="0"/>
              <a:t>Think of how you can use the different senses.</a:t>
            </a:r>
          </a:p>
          <a:p>
            <a:endParaRPr lang="en-GB" sz="2800" b="1" dirty="0"/>
          </a:p>
          <a:p>
            <a:r>
              <a:rPr lang="en-GB" sz="2800" b="1" dirty="0" smtClean="0"/>
              <a:t>Put it in a place you will see it and pick one or two to do each day.</a:t>
            </a:r>
            <a:endParaRPr lang="en-GB" sz="2800" b="1" dirty="0"/>
          </a:p>
        </p:txBody>
      </p:sp>
    </p:spTree>
    <p:extLst>
      <p:ext uri="{BB962C8B-B14F-4D97-AF65-F5344CB8AC3E}">
        <p14:creationId xmlns:p14="http://schemas.microsoft.com/office/powerpoint/2010/main" val="18104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cs typeface="Times New Roman" panose="02020603050405020304" pitchFamily="18" charset="0"/>
              </a:rPr>
              <a:t>Stress is a normal, universal human experience and has been around a long time!</a:t>
            </a:r>
            <a:endParaRPr lang="en-GB" dirty="0"/>
          </a:p>
        </p:txBody>
      </p:sp>
      <p:pic>
        <p:nvPicPr>
          <p:cNvPr id="4" name="Picture 2" descr="Image result for eu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379" y="424052"/>
            <a:ext cx="8105775"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2429" y="3911732"/>
            <a:ext cx="8340436" cy="2585323"/>
          </a:xfrm>
          <a:prstGeom prst="rect">
            <a:avLst/>
          </a:prstGeom>
        </p:spPr>
        <p:txBody>
          <a:bodyPr wrap="square">
            <a:spAutoFit/>
          </a:bodyPr>
          <a:lstStyle/>
          <a:p>
            <a:r>
              <a:rPr lang="en-GB" altLang="en-US" i="1" dirty="0">
                <a:cs typeface="Times New Roman" panose="02020603050405020304" pitchFamily="18" charset="0"/>
              </a:rPr>
              <a:t>Eustress</a:t>
            </a:r>
            <a:r>
              <a:rPr lang="en-GB" altLang="en-US" dirty="0">
                <a:cs typeface="Times New Roman" panose="02020603050405020304" pitchFamily="18" charset="0"/>
              </a:rPr>
              <a:t>, or good stress, is stress that benefits our health, like physical exercise or getting a promotion.  </a:t>
            </a:r>
            <a:br>
              <a:rPr lang="en-GB" altLang="en-US" dirty="0">
                <a:cs typeface="Times New Roman" panose="02020603050405020304" pitchFamily="18" charset="0"/>
              </a:rPr>
            </a:br>
            <a:r>
              <a:rPr lang="en-GB" altLang="en-US" dirty="0">
                <a:cs typeface="Times New Roman" panose="02020603050405020304" pitchFamily="18" charset="0"/>
              </a:rPr>
              <a:t/>
            </a:r>
            <a:br>
              <a:rPr lang="en-GB" altLang="en-US" dirty="0">
                <a:cs typeface="Times New Roman" panose="02020603050405020304" pitchFamily="18" charset="0"/>
              </a:rPr>
            </a:br>
            <a:r>
              <a:rPr lang="en-GB" altLang="en-US" i="1" dirty="0">
                <a:cs typeface="Times New Roman" panose="02020603050405020304" pitchFamily="18" charset="0"/>
              </a:rPr>
              <a:t>Distress</a:t>
            </a:r>
            <a:r>
              <a:rPr lang="en-GB" altLang="en-US" dirty="0">
                <a:cs typeface="Times New Roman" panose="02020603050405020304" pitchFamily="18" charset="0"/>
              </a:rPr>
              <a:t> on the other hand, is stress that harms our health and often results from imbalances between demands made upon us and our resources for dealing with these demands.  </a:t>
            </a:r>
            <a:br>
              <a:rPr lang="en-GB" altLang="en-US" dirty="0">
                <a:cs typeface="Times New Roman" panose="02020603050405020304" pitchFamily="18" charset="0"/>
              </a:rPr>
            </a:br>
            <a:r>
              <a:rPr lang="en-GB" altLang="en-US" dirty="0">
                <a:cs typeface="Times New Roman" panose="02020603050405020304" pitchFamily="18" charset="0"/>
              </a:rPr>
              <a:t/>
            </a:r>
            <a:br>
              <a:rPr lang="en-GB" altLang="en-US" dirty="0">
                <a:cs typeface="Times New Roman" panose="02020603050405020304" pitchFamily="18" charset="0"/>
              </a:rPr>
            </a:br>
            <a:r>
              <a:rPr lang="en-GB" altLang="en-US" dirty="0">
                <a:cs typeface="Times New Roman" panose="02020603050405020304" pitchFamily="18" charset="0"/>
              </a:rPr>
              <a:t>The latter is what most people think about when they talk about stress.  However, if handled well stress can increase motivation and stimulate.</a:t>
            </a:r>
            <a:endParaRPr lang="en-GB" dirty="0"/>
          </a:p>
        </p:txBody>
      </p:sp>
    </p:spTree>
    <p:extLst>
      <p:ext uri="{BB962C8B-B14F-4D97-AF65-F5344CB8AC3E}">
        <p14:creationId xmlns:p14="http://schemas.microsoft.com/office/powerpoint/2010/main" val="140490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rain in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76" y="0"/>
            <a:ext cx="5591175" cy="674370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e result for flight fright freeze"/>
          <p:cNvPicPr>
            <a:picLocks noChangeAspect="1" noChangeArrowheads="1"/>
          </p:cNvPicPr>
          <p:nvPr/>
        </p:nvPicPr>
        <p:blipFill rotWithShape="1">
          <a:blip r:embed="rId3">
            <a:extLst>
              <a:ext uri="{28A0092B-C50C-407E-A947-70E740481C1C}">
                <a14:useLocalDpi xmlns:a14="http://schemas.microsoft.com/office/drawing/2010/main" val="0"/>
              </a:ext>
            </a:extLst>
          </a:blip>
          <a:srcRect t="11164"/>
          <a:stretch/>
        </p:blipFill>
        <p:spPr bwMode="auto">
          <a:xfrm>
            <a:off x="5670959" y="2715321"/>
            <a:ext cx="6214960" cy="37659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97086" y="796953"/>
            <a:ext cx="4788833" cy="461665"/>
          </a:xfrm>
          <a:prstGeom prst="rect">
            <a:avLst/>
          </a:prstGeom>
          <a:noFill/>
        </p:spPr>
        <p:txBody>
          <a:bodyPr wrap="square" rtlCol="0">
            <a:spAutoFit/>
          </a:bodyPr>
          <a:lstStyle/>
          <a:p>
            <a:r>
              <a:rPr lang="en-GB" sz="2400" b="1" dirty="0" smtClean="0"/>
              <a:t>The fight, flight</a:t>
            </a:r>
            <a:r>
              <a:rPr lang="en-GB" sz="2400" b="1" dirty="0"/>
              <a:t> </a:t>
            </a:r>
            <a:r>
              <a:rPr lang="en-GB" sz="2400" b="1" dirty="0" smtClean="0"/>
              <a:t>or freeze response</a:t>
            </a:r>
            <a:endParaRPr lang="en-GB" sz="2400" b="1" dirty="0"/>
          </a:p>
        </p:txBody>
      </p:sp>
    </p:spTree>
    <p:extLst>
      <p:ext uri="{BB962C8B-B14F-4D97-AF65-F5344CB8AC3E}">
        <p14:creationId xmlns:p14="http://schemas.microsoft.com/office/powerpoint/2010/main" val="390966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4" y="124976"/>
            <a:ext cx="6605517" cy="660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rain in flight or fight"/>
          <p:cNvPicPr>
            <a:picLocks noChangeAspect="1" noChangeArrowheads="1"/>
          </p:cNvPicPr>
          <p:nvPr/>
        </p:nvPicPr>
        <p:blipFill rotWithShape="1">
          <a:blip r:embed="rId2">
            <a:extLst>
              <a:ext uri="{28A0092B-C50C-407E-A947-70E740481C1C}">
                <a14:useLocalDpi xmlns:a14="http://schemas.microsoft.com/office/drawing/2010/main" val="0"/>
              </a:ext>
            </a:extLst>
          </a:blip>
          <a:srcRect b="2696"/>
          <a:stretch/>
        </p:blipFill>
        <p:spPr bwMode="auto">
          <a:xfrm>
            <a:off x="1604514" y="182340"/>
            <a:ext cx="8507517" cy="639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0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78" y="130246"/>
            <a:ext cx="3241964" cy="5355312"/>
          </a:xfrm>
          <a:prstGeom prst="rect">
            <a:avLst/>
          </a:prstGeom>
        </p:spPr>
        <p:txBody>
          <a:bodyPr wrap="square">
            <a:spAutoFit/>
          </a:bodyPr>
          <a:lstStyle/>
          <a:p>
            <a:r>
              <a:rPr lang="en-GB" b="1" dirty="0">
                <a:solidFill>
                  <a:srgbClr val="333333"/>
                </a:solidFill>
                <a:latin typeface="Helvetica" panose="020B0604020202020204" pitchFamily="34" charset="0"/>
              </a:rPr>
              <a:t>Initial Belly Breathing Practice – Try It </a:t>
            </a:r>
            <a:r>
              <a:rPr lang="en-GB" b="1" dirty="0" smtClean="0">
                <a:solidFill>
                  <a:srgbClr val="333333"/>
                </a:solidFill>
                <a:latin typeface="Helvetica" panose="020B0604020202020204" pitchFamily="34" charset="0"/>
              </a:rPr>
              <a:t>Now!</a:t>
            </a:r>
          </a:p>
          <a:p>
            <a:endParaRPr lang="en-GB" b="1" dirty="0">
              <a:solidFill>
                <a:srgbClr val="333333"/>
              </a:solidFill>
              <a:latin typeface="Helvetica" panose="020B0604020202020204" pitchFamily="34" charset="0"/>
            </a:endParaRPr>
          </a:p>
          <a:p>
            <a:pPr marL="342900" indent="-342900">
              <a:buFont typeface="+mj-lt"/>
              <a:buAutoNum type="arabicPeriod"/>
            </a:pPr>
            <a:r>
              <a:rPr lang="en-GB" dirty="0" smtClean="0">
                <a:solidFill>
                  <a:srgbClr val="333333"/>
                </a:solidFill>
                <a:latin typeface="Droid Sans"/>
              </a:rPr>
              <a:t>Put </a:t>
            </a:r>
            <a:r>
              <a:rPr lang="en-GB" dirty="0">
                <a:solidFill>
                  <a:srgbClr val="333333"/>
                </a:solidFill>
                <a:latin typeface="Droid Sans"/>
              </a:rPr>
              <a:t>your hand on your </a:t>
            </a:r>
            <a:r>
              <a:rPr lang="en-GB" dirty="0" smtClean="0">
                <a:solidFill>
                  <a:srgbClr val="333333"/>
                </a:solidFill>
                <a:latin typeface="Droid Sans"/>
              </a:rPr>
              <a:t>belly.</a:t>
            </a:r>
          </a:p>
          <a:p>
            <a:pPr marL="342900" indent="-342900">
              <a:buFont typeface="+mj-lt"/>
              <a:buAutoNum type="arabicPeriod"/>
            </a:pPr>
            <a:r>
              <a:rPr lang="en-GB" dirty="0" smtClean="0">
                <a:solidFill>
                  <a:srgbClr val="333333"/>
                </a:solidFill>
                <a:latin typeface="Droid Sans"/>
              </a:rPr>
              <a:t>Push </a:t>
            </a:r>
            <a:r>
              <a:rPr lang="en-GB" dirty="0">
                <a:solidFill>
                  <a:srgbClr val="333333"/>
                </a:solidFill>
                <a:latin typeface="Droid Sans"/>
              </a:rPr>
              <a:t>it out by drawing in a deep breath through your </a:t>
            </a:r>
            <a:r>
              <a:rPr lang="en-GB" dirty="0" smtClean="0">
                <a:solidFill>
                  <a:srgbClr val="333333"/>
                </a:solidFill>
                <a:latin typeface="Droid Sans"/>
              </a:rPr>
              <a:t>nostrils.</a:t>
            </a:r>
          </a:p>
          <a:p>
            <a:pPr marL="342900" indent="-342900">
              <a:buFont typeface="+mj-lt"/>
              <a:buAutoNum type="arabicPeriod"/>
            </a:pPr>
            <a:r>
              <a:rPr lang="en-GB" dirty="0" smtClean="0">
                <a:solidFill>
                  <a:srgbClr val="333333"/>
                </a:solidFill>
                <a:latin typeface="Droid Sans"/>
              </a:rPr>
              <a:t>Exhale </a:t>
            </a:r>
            <a:r>
              <a:rPr lang="en-GB" dirty="0">
                <a:solidFill>
                  <a:srgbClr val="333333"/>
                </a:solidFill>
                <a:latin typeface="Droid Sans"/>
              </a:rPr>
              <a:t>fully through your mouth, pushing the hand in towards your spine. Get all the air </a:t>
            </a:r>
            <a:r>
              <a:rPr lang="en-GB" dirty="0" smtClean="0">
                <a:solidFill>
                  <a:srgbClr val="333333"/>
                </a:solidFill>
                <a:latin typeface="Droid Sans"/>
              </a:rPr>
              <a:t>out.</a:t>
            </a:r>
          </a:p>
          <a:p>
            <a:pPr marL="342900" indent="-342900">
              <a:buFont typeface="+mj-lt"/>
              <a:buAutoNum type="arabicPeriod"/>
            </a:pPr>
            <a:r>
              <a:rPr lang="en-GB" dirty="0" smtClean="0">
                <a:solidFill>
                  <a:srgbClr val="333333"/>
                </a:solidFill>
                <a:latin typeface="Droid Sans"/>
              </a:rPr>
              <a:t>Repeat </a:t>
            </a:r>
            <a:r>
              <a:rPr lang="en-GB" dirty="0">
                <a:solidFill>
                  <a:srgbClr val="333333"/>
                </a:solidFill>
                <a:latin typeface="Droid Sans"/>
              </a:rPr>
              <a:t>three </a:t>
            </a:r>
            <a:r>
              <a:rPr lang="en-GB" dirty="0" smtClean="0">
                <a:solidFill>
                  <a:srgbClr val="333333"/>
                </a:solidFill>
                <a:latin typeface="Droid Sans"/>
              </a:rPr>
              <a:t>times.</a:t>
            </a:r>
          </a:p>
          <a:p>
            <a:pPr marL="342900" indent="-342900">
              <a:buFont typeface="+mj-lt"/>
              <a:buAutoNum type="arabicPeriod"/>
            </a:pPr>
            <a:r>
              <a:rPr lang="en-GB" dirty="0" smtClean="0">
                <a:solidFill>
                  <a:srgbClr val="333333"/>
                </a:solidFill>
                <a:latin typeface="Droid Sans"/>
              </a:rPr>
              <a:t>Do </a:t>
            </a:r>
            <a:r>
              <a:rPr lang="en-GB" dirty="0">
                <a:solidFill>
                  <a:srgbClr val="333333"/>
                </a:solidFill>
                <a:latin typeface="Droid Sans"/>
              </a:rPr>
              <a:t>it all again, only this time focus on physically expanding the belly, the lower chest, then the upper chest in sequence as you breath in deeply.</a:t>
            </a:r>
            <a:endParaRPr lang="en-GB" b="0" i="0" dirty="0">
              <a:solidFill>
                <a:srgbClr val="333333"/>
              </a:solidFill>
              <a:effectLst/>
              <a:latin typeface="Droid Sans"/>
            </a:endParaRPr>
          </a:p>
        </p:txBody>
      </p:sp>
      <p:pic>
        <p:nvPicPr>
          <p:cNvPr id="12290" name="Picture 2" descr="Image result for belly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286" y="361191"/>
            <a:ext cx="5330258" cy="5330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00946" y="5935287"/>
            <a:ext cx="7996843" cy="369332"/>
          </a:xfrm>
          <a:prstGeom prst="rect">
            <a:avLst/>
          </a:prstGeom>
          <a:noFill/>
        </p:spPr>
        <p:txBody>
          <a:bodyPr wrap="square" rtlCol="0">
            <a:spAutoFit/>
          </a:bodyPr>
          <a:lstStyle/>
          <a:p>
            <a:r>
              <a:rPr lang="en-GB" b="1" dirty="0" smtClean="0"/>
              <a:t>Practice this anywhere. Lying down, sitting in a chair or standing up.</a:t>
            </a:r>
            <a:endParaRPr lang="en-GB" b="1" dirty="0"/>
          </a:p>
        </p:txBody>
      </p:sp>
    </p:spTree>
    <p:extLst>
      <p:ext uri="{BB962C8B-B14F-4D97-AF65-F5344CB8AC3E}">
        <p14:creationId xmlns:p14="http://schemas.microsoft.com/office/powerpoint/2010/main" val="278126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514" y="380223"/>
            <a:ext cx="6134792" cy="3433464"/>
          </a:xfrm>
          <a:prstGeom prst="rect">
            <a:avLst/>
          </a:prstGeom>
        </p:spPr>
      </p:pic>
      <p:sp>
        <p:nvSpPr>
          <p:cNvPr id="3" name="Rectangle 2"/>
          <p:cNvSpPr/>
          <p:nvPr/>
        </p:nvSpPr>
        <p:spPr>
          <a:xfrm>
            <a:off x="459970" y="3621526"/>
            <a:ext cx="8828116" cy="2862322"/>
          </a:xfrm>
          <a:prstGeom prst="rect">
            <a:avLst/>
          </a:prstGeom>
        </p:spPr>
        <p:txBody>
          <a:bodyPr wrap="square">
            <a:spAutoFit/>
          </a:bodyPr>
          <a:lstStyle/>
          <a:p>
            <a:r>
              <a:rPr lang="en-GB" b="1" dirty="0">
                <a:solidFill>
                  <a:srgbClr val="333333"/>
                </a:solidFill>
                <a:latin typeface="Helvetica" panose="020B0604020202020204" pitchFamily="34" charset="0"/>
              </a:rPr>
              <a:t>The Benefits of Box </a:t>
            </a:r>
            <a:r>
              <a:rPr lang="en-GB" b="1" dirty="0" smtClean="0">
                <a:solidFill>
                  <a:srgbClr val="333333"/>
                </a:solidFill>
                <a:latin typeface="Helvetica" panose="020B0604020202020204" pitchFamily="34" charset="0"/>
              </a:rPr>
              <a:t>Breathing</a:t>
            </a:r>
            <a:r>
              <a:rPr lang="en-GB" b="1" dirty="0">
                <a:solidFill>
                  <a:srgbClr val="333333"/>
                </a:solidFill>
                <a:latin typeface="Helvetica" panose="020B0604020202020204" pitchFamily="34" charset="0"/>
              </a:rPr>
              <a:t/>
            </a:r>
            <a:br>
              <a:rPr lang="en-GB" b="1" dirty="0">
                <a:solidFill>
                  <a:srgbClr val="333333"/>
                </a:solidFill>
                <a:latin typeface="Helvetica" panose="020B0604020202020204" pitchFamily="34" charset="0"/>
              </a:rPr>
            </a:br>
            <a:endParaRPr lang="en-GB" dirty="0">
              <a:solidFill>
                <a:srgbClr val="333333"/>
              </a:solidFill>
              <a:latin typeface="Helvetica" panose="020B0604020202020204" pitchFamily="34" charset="0"/>
            </a:endParaRPr>
          </a:p>
          <a:p>
            <a:r>
              <a:rPr lang="en-GB" dirty="0">
                <a:solidFill>
                  <a:srgbClr val="333333"/>
                </a:solidFill>
                <a:latin typeface="Droid Sans"/>
              </a:rPr>
              <a:t>In just a single four minute session you should be able to </a:t>
            </a:r>
            <a:r>
              <a:rPr lang="en-GB" b="1" dirty="0" smtClean="0">
                <a:solidFill>
                  <a:srgbClr val="333333"/>
                </a:solidFill>
                <a:latin typeface="Droid Sans"/>
              </a:rPr>
              <a:t>reduce stress</a:t>
            </a:r>
            <a:r>
              <a:rPr lang="en-GB" b="1" dirty="0">
                <a:solidFill>
                  <a:srgbClr val="333333"/>
                </a:solidFill>
                <a:latin typeface="Droid Sans"/>
              </a:rPr>
              <a:t> </a:t>
            </a:r>
            <a:r>
              <a:rPr lang="en-GB" dirty="0">
                <a:solidFill>
                  <a:srgbClr val="333333"/>
                </a:solidFill>
                <a:latin typeface="Droid Sans"/>
              </a:rPr>
              <a:t>and</a:t>
            </a:r>
            <a:r>
              <a:rPr lang="en-GB" b="1" dirty="0">
                <a:solidFill>
                  <a:srgbClr val="333333"/>
                </a:solidFill>
                <a:latin typeface="Droid Sans"/>
              </a:rPr>
              <a:t> anxiety</a:t>
            </a:r>
            <a:r>
              <a:rPr lang="en-GB" dirty="0">
                <a:solidFill>
                  <a:srgbClr val="333333"/>
                </a:solidFill>
                <a:latin typeface="Droid Sans"/>
              </a:rPr>
              <a:t>, </a:t>
            </a:r>
            <a:r>
              <a:rPr lang="en-GB" b="1" dirty="0">
                <a:solidFill>
                  <a:srgbClr val="333333"/>
                </a:solidFill>
                <a:latin typeface="Droid Sans"/>
              </a:rPr>
              <a:t>clear the mind</a:t>
            </a:r>
            <a:r>
              <a:rPr lang="en-GB" dirty="0">
                <a:solidFill>
                  <a:srgbClr val="333333"/>
                </a:solidFill>
                <a:latin typeface="Droid Sans"/>
              </a:rPr>
              <a:t> and </a:t>
            </a:r>
            <a:r>
              <a:rPr lang="en-GB" b="1" dirty="0">
                <a:solidFill>
                  <a:srgbClr val="333333"/>
                </a:solidFill>
                <a:latin typeface="Droid Sans"/>
              </a:rPr>
              <a:t>calm nerves</a:t>
            </a:r>
            <a:r>
              <a:rPr lang="en-GB" dirty="0" smtClean="0">
                <a:solidFill>
                  <a:srgbClr val="333333"/>
                </a:solidFill>
                <a:latin typeface="Droid Sans"/>
              </a:rPr>
              <a:t>.</a:t>
            </a:r>
          </a:p>
          <a:p>
            <a:endParaRPr lang="en-GB" dirty="0">
              <a:solidFill>
                <a:srgbClr val="333333"/>
              </a:solidFill>
              <a:latin typeface="Droid Sans"/>
            </a:endParaRPr>
          </a:p>
          <a:p>
            <a:r>
              <a:rPr lang="en-GB" dirty="0">
                <a:solidFill>
                  <a:srgbClr val="333333"/>
                </a:solidFill>
                <a:latin typeface="Droid Sans"/>
              </a:rPr>
              <a:t>By learning box breathing you can </a:t>
            </a:r>
            <a:r>
              <a:rPr lang="en-GB" b="1" dirty="0">
                <a:solidFill>
                  <a:srgbClr val="333333"/>
                </a:solidFill>
                <a:latin typeface="Droid Sans"/>
              </a:rPr>
              <a:t>increase blood flow</a:t>
            </a:r>
            <a:r>
              <a:rPr lang="en-GB" dirty="0">
                <a:solidFill>
                  <a:srgbClr val="333333"/>
                </a:solidFill>
                <a:latin typeface="Droid Sans"/>
              </a:rPr>
              <a:t>, </a:t>
            </a:r>
            <a:r>
              <a:rPr lang="en-GB" b="1" dirty="0">
                <a:solidFill>
                  <a:srgbClr val="333333"/>
                </a:solidFill>
                <a:latin typeface="Droid Sans"/>
              </a:rPr>
              <a:t>increase learning</a:t>
            </a:r>
            <a:r>
              <a:rPr lang="en-GB" dirty="0">
                <a:solidFill>
                  <a:srgbClr val="333333"/>
                </a:solidFill>
                <a:latin typeface="Droid Sans"/>
              </a:rPr>
              <a:t> and</a:t>
            </a:r>
            <a:r>
              <a:rPr lang="en-GB" b="1" dirty="0">
                <a:solidFill>
                  <a:srgbClr val="333333"/>
                </a:solidFill>
                <a:latin typeface="Droid Sans"/>
              </a:rPr>
              <a:t> skill development</a:t>
            </a:r>
            <a:r>
              <a:rPr lang="en-GB" dirty="0">
                <a:solidFill>
                  <a:srgbClr val="333333"/>
                </a:solidFill>
                <a:latin typeface="Droid Sans"/>
              </a:rPr>
              <a:t>, and </a:t>
            </a:r>
            <a:r>
              <a:rPr lang="en-GB" b="1" dirty="0">
                <a:solidFill>
                  <a:srgbClr val="333333"/>
                </a:solidFill>
                <a:latin typeface="Droid Sans"/>
              </a:rPr>
              <a:t>improve focus </a:t>
            </a:r>
            <a:r>
              <a:rPr lang="en-GB" dirty="0">
                <a:solidFill>
                  <a:srgbClr val="333333"/>
                </a:solidFill>
                <a:latin typeface="Droid Sans"/>
              </a:rPr>
              <a:t>and</a:t>
            </a:r>
            <a:r>
              <a:rPr lang="en-GB" b="1" dirty="0">
                <a:solidFill>
                  <a:srgbClr val="333333"/>
                </a:solidFill>
                <a:latin typeface="Droid Sans"/>
              </a:rPr>
              <a:t> attention</a:t>
            </a:r>
            <a:r>
              <a:rPr lang="en-GB" dirty="0" smtClean="0">
                <a:solidFill>
                  <a:srgbClr val="333333"/>
                </a:solidFill>
                <a:latin typeface="Droid Sans"/>
              </a:rPr>
              <a:t>.</a:t>
            </a:r>
          </a:p>
          <a:p>
            <a:endParaRPr lang="en-GB" dirty="0">
              <a:solidFill>
                <a:srgbClr val="333333"/>
              </a:solidFill>
              <a:latin typeface="Droid Sans"/>
            </a:endParaRPr>
          </a:p>
          <a:p>
            <a:r>
              <a:rPr lang="en-GB" dirty="0">
                <a:solidFill>
                  <a:srgbClr val="333333"/>
                </a:solidFill>
                <a:latin typeface="Droid Sans"/>
              </a:rPr>
              <a:t>If you make it a regular part of your routine you may notice </a:t>
            </a:r>
            <a:r>
              <a:rPr lang="en-GB" b="1" dirty="0">
                <a:solidFill>
                  <a:srgbClr val="333333"/>
                </a:solidFill>
                <a:latin typeface="Droid Sans"/>
              </a:rPr>
              <a:t>increased energy </a:t>
            </a:r>
            <a:r>
              <a:rPr lang="en-GB" dirty="0">
                <a:solidFill>
                  <a:srgbClr val="333333"/>
                </a:solidFill>
                <a:latin typeface="Droid Sans"/>
              </a:rPr>
              <a:t>and</a:t>
            </a:r>
            <a:r>
              <a:rPr lang="en-GB" b="1" dirty="0">
                <a:solidFill>
                  <a:srgbClr val="333333"/>
                </a:solidFill>
                <a:latin typeface="Droid Sans"/>
              </a:rPr>
              <a:t> awareness</a:t>
            </a:r>
            <a:r>
              <a:rPr lang="en-GB" dirty="0">
                <a:solidFill>
                  <a:srgbClr val="333333"/>
                </a:solidFill>
                <a:latin typeface="Droid Sans"/>
              </a:rPr>
              <a:t>.</a:t>
            </a:r>
            <a:endParaRPr lang="en-GB" b="0" i="0" dirty="0">
              <a:solidFill>
                <a:srgbClr val="333333"/>
              </a:solidFill>
              <a:effectLst/>
              <a:latin typeface="Droid Sans"/>
            </a:endParaRPr>
          </a:p>
        </p:txBody>
      </p:sp>
      <p:sp>
        <p:nvSpPr>
          <p:cNvPr id="4" name="TextBox 3"/>
          <p:cNvSpPr txBox="1"/>
          <p:nvPr/>
        </p:nvSpPr>
        <p:spPr>
          <a:xfrm>
            <a:off x="288175" y="548640"/>
            <a:ext cx="3374967" cy="830997"/>
          </a:xfrm>
          <a:prstGeom prst="rect">
            <a:avLst/>
          </a:prstGeom>
          <a:noFill/>
        </p:spPr>
        <p:txBody>
          <a:bodyPr wrap="square" rtlCol="0">
            <a:spAutoFit/>
          </a:bodyPr>
          <a:lstStyle/>
          <a:p>
            <a:r>
              <a:rPr lang="en-GB" sz="2400" b="1" dirty="0" smtClean="0"/>
              <a:t>Next up is Box Breathing…</a:t>
            </a:r>
            <a:endParaRPr lang="en-GB" sz="2400" b="1" dirty="0"/>
          </a:p>
        </p:txBody>
      </p:sp>
    </p:spTree>
    <p:extLst>
      <p:ext uri="{BB962C8B-B14F-4D97-AF65-F5344CB8AC3E}">
        <p14:creationId xmlns:p14="http://schemas.microsoft.com/office/powerpoint/2010/main" val="419485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89" y="951265"/>
            <a:ext cx="5816052" cy="3255074"/>
          </a:xfrm>
          <a:prstGeom prst="rect">
            <a:avLst/>
          </a:prstGeom>
        </p:spPr>
      </p:pic>
      <p:sp>
        <p:nvSpPr>
          <p:cNvPr id="4" name="Rectangle 3"/>
          <p:cNvSpPr/>
          <p:nvPr/>
        </p:nvSpPr>
        <p:spPr>
          <a:xfrm>
            <a:off x="127461" y="169683"/>
            <a:ext cx="6140335" cy="3970318"/>
          </a:xfrm>
          <a:prstGeom prst="rect">
            <a:avLst/>
          </a:prstGeom>
        </p:spPr>
        <p:txBody>
          <a:bodyPr wrap="square">
            <a:spAutoFit/>
          </a:bodyPr>
          <a:lstStyle/>
          <a:p>
            <a:r>
              <a:rPr lang="en-GB" b="1" dirty="0" smtClean="0">
                <a:solidFill>
                  <a:srgbClr val="333333"/>
                </a:solidFill>
                <a:latin typeface="Droid Sans"/>
              </a:rPr>
              <a:t>Box Breathing</a:t>
            </a:r>
          </a:p>
          <a:p>
            <a:r>
              <a:rPr lang="en-GB" dirty="0" smtClean="0">
                <a:solidFill>
                  <a:srgbClr val="333333"/>
                </a:solidFill>
                <a:latin typeface="Droid Sans"/>
              </a:rPr>
              <a:t>Visualise </a:t>
            </a:r>
            <a:r>
              <a:rPr lang="en-GB" dirty="0">
                <a:solidFill>
                  <a:srgbClr val="333333"/>
                </a:solidFill>
                <a:latin typeface="Droid Sans"/>
              </a:rPr>
              <a:t>a square. You’re starting in the bottom left corner</a:t>
            </a:r>
            <a:r>
              <a:rPr lang="en-GB" dirty="0" smtClean="0">
                <a:solidFill>
                  <a:srgbClr val="333333"/>
                </a:solidFill>
                <a:latin typeface="Droid Sans"/>
              </a:rPr>
              <a:t>.</a:t>
            </a:r>
          </a:p>
          <a:p>
            <a:endParaRPr lang="en-GB" dirty="0">
              <a:solidFill>
                <a:srgbClr val="333333"/>
              </a:solidFill>
              <a:latin typeface="Droid Sans"/>
            </a:endParaRPr>
          </a:p>
          <a:p>
            <a:r>
              <a:rPr lang="en-GB" b="1" dirty="0">
                <a:solidFill>
                  <a:srgbClr val="333333"/>
                </a:solidFill>
                <a:latin typeface="Helvetica" panose="020B0604020202020204" pitchFamily="34" charset="0"/>
              </a:rPr>
              <a:t>Inhale</a:t>
            </a:r>
            <a:endParaRPr lang="en-GB" dirty="0">
              <a:solidFill>
                <a:srgbClr val="333333"/>
              </a:solidFill>
              <a:latin typeface="Helvetica" panose="020B0604020202020204" pitchFamily="34" charset="0"/>
            </a:endParaRPr>
          </a:p>
          <a:p>
            <a:r>
              <a:rPr lang="en-GB" dirty="0">
                <a:solidFill>
                  <a:srgbClr val="333333"/>
                </a:solidFill>
                <a:latin typeface="Droid Sans"/>
              </a:rPr>
              <a:t>Breathe in steadily through the nose for a count of 3 to 5 (experiment with a count that suits you). This is taking you up the side of the square</a:t>
            </a:r>
            <a:r>
              <a:rPr lang="en-GB" dirty="0" smtClean="0">
                <a:solidFill>
                  <a:srgbClr val="333333"/>
                </a:solidFill>
                <a:latin typeface="Droid Sans"/>
              </a:rPr>
              <a:t>.</a:t>
            </a:r>
          </a:p>
          <a:p>
            <a:endParaRPr lang="en-GB" dirty="0">
              <a:solidFill>
                <a:srgbClr val="333333"/>
              </a:solidFill>
              <a:latin typeface="Droid Sans"/>
            </a:endParaRPr>
          </a:p>
          <a:p>
            <a:r>
              <a:rPr lang="en-GB" b="1" dirty="0">
                <a:solidFill>
                  <a:srgbClr val="333333"/>
                </a:solidFill>
                <a:latin typeface="Helvetica" panose="020B0604020202020204" pitchFamily="34" charset="0"/>
              </a:rPr>
              <a:t>The Hold (full)</a:t>
            </a:r>
            <a:endParaRPr lang="en-GB" dirty="0">
              <a:solidFill>
                <a:srgbClr val="333333"/>
              </a:solidFill>
              <a:latin typeface="Helvetica" panose="020B0604020202020204" pitchFamily="34" charset="0"/>
            </a:endParaRPr>
          </a:p>
          <a:p>
            <a:r>
              <a:rPr lang="en-GB" dirty="0">
                <a:solidFill>
                  <a:srgbClr val="333333"/>
                </a:solidFill>
                <a:latin typeface="Droid Sans"/>
              </a:rPr>
              <a:t>Once your lungs are full, maintain for a count of 3-5. When holding your breath, you aren’t looking to create tension, so try to let your breath ‘float’ by keeping the airway open. ‘Float’ for the same time as you spent breathing in (hence the box</a:t>
            </a:r>
            <a:r>
              <a:rPr lang="en-GB" dirty="0" smtClean="0">
                <a:solidFill>
                  <a:srgbClr val="333333"/>
                </a:solidFill>
                <a:latin typeface="Droid Sans"/>
              </a:rPr>
              <a:t>).</a:t>
            </a:r>
            <a:endParaRPr lang="en-GB" dirty="0">
              <a:solidFill>
                <a:srgbClr val="333333"/>
              </a:solidFill>
              <a:latin typeface="Droid Sans"/>
            </a:endParaRPr>
          </a:p>
        </p:txBody>
      </p:sp>
      <p:sp>
        <p:nvSpPr>
          <p:cNvPr id="5" name="Rectangle 4"/>
          <p:cNvSpPr/>
          <p:nvPr/>
        </p:nvSpPr>
        <p:spPr>
          <a:xfrm>
            <a:off x="127461" y="4272677"/>
            <a:ext cx="11737571" cy="2585323"/>
          </a:xfrm>
          <a:prstGeom prst="rect">
            <a:avLst/>
          </a:prstGeom>
        </p:spPr>
        <p:txBody>
          <a:bodyPr wrap="square">
            <a:spAutoFit/>
          </a:bodyPr>
          <a:lstStyle/>
          <a:p>
            <a:r>
              <a:rPr lang="en-GB" b="1" dirty="0">
                <a:solidFill>
                  <a:srgbClr val="333333"/>
                </a:solidFill>
                <a:latin typeface="Helvetica" panose="020B0604020202020204" pitchFamily="34" charset="0"/>
              </a:rPr>
              <a:t>Exhale</a:t>
            </a:r>
            <a:endParaRPr lang="en-GB" dirty="0">
              <a:solidFill>
                <a:srgbClr val="333333"/>
              </a:solidFill>
              <a:latin typeface="Helvetica" panose="020B0604020202020204" pitchFamily="34" charset="0"/>
            </a:endParaRPr>
          </a:p>
          <a:p>
            <a:r>
              <a:rPr lang="en-GB" dirty="0">
                <a:solidFill>
                  <a:srgbClr val="333333"/>
                </a:solidFill>
                <a:latin typeface="Droid Sans"/>
              </a:rPr>
              <a:t>Follow that with a controlled exhalation through the mouth (try to get ALL the air out</a:t>
            </a:r>
            <a:r>
              <a:rPr lang="en-GB" dirty="0" smtClean="0">
                <a:solidFill>
                  <a:srgbClr val="333333"/>
                </a:solidFill>
                <a:latin typeface="Droid Sans"/>
              </a:rPr>
              <a:t>).</a:t>
            </a:r>
          </a:p>
          <a:p>
            <a:endParaRPr lang="en-GB" dirty="0">
              <a:solidFill>
                <a:srgbClr val="333333"/>
              </a:solidFill>
              <a:latin typeface="Droid Sans"/>
            </a:endParaRPr>
          </a:p>
          <a:p>
            <a:r>
              <a:rPr lang="en-GB" b="1" dirty="0">
                <a:solidFill>
                  <a:srgbClr val="333333"/>
                </a:solidFill>
                <a:latin typeface="Helvetica" panose="020B0604020202020204" pitchFamily="34" charset="0"/>
              </a:rPr>
              <a:t>The Hold (empty)</a:t>
            </a:r>
            <a:endParaRPr lang="en-GB" dirty="0">
              <a:solidFill>
                <a:srgbClr val="333333"/>
              </a:solidFill>
              <a:latin typeface="Helvetica" panose="020B0604020202020204" pitchFamily="34" charset="0"/>
            </a:endParaRPr>
          </a:p>
          <a:p>
            <a:r>
              <a:rPr lang="en-GB" dirty="0">
                <a:solidFill>
                  <a:srgbClr val="333333"/>
                </a:solidFill>
                <a:latin typeface="Droid Sans"/>
              </a:rPr>
              <a:t>With completely empty lungs, wait four a count of four before inhaling again. As with the top hold, we aren’t looking for tension here, so try and keep the body calm.</a:t>
            </a:r>
          </a:p>
          <a:p>
            <a:r>
              <a:rPr lang="en-GB" dirty="0">
                <a:solidFill>
                  <a:srgbClr val="333333"/>
                </a:solidFill>
                <a:latin typeface="Droid Sans"/>
              </a:rPr>
              <a:t>Repeat the box for a set number of breaths (e.g. 10), or for time (e.g. 5 minutes). Find a count that fits your breathing pattern and doesn’t leave you gasping for air or rushing your way through. The more you focus on the act of breathing, the better the effect.</a:t>
            </a:r>
            <a:endParaRPr lang="en-GB" dirty="0">
              <a:solidFill>
                <a:srgbClr val="333333"/>
              </a:solidFill>
              <a:latin typeface="Droid Sans"/>
            </a:endParaRPr>
          </a:p>
        </p:txBody>
      </p:sp>
    </p:spTree>
    <p:extLst>
      <p:ext uri="{BB962C8B-B14F-4D97-AF65-F5344CB8AC3E}">
        <p14:creationId xmlns:p14="http://schemas.microsoft.com/office/powerpoint/2010/main" val="303986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0998bb2a-5c67-487a-9155-ea66a570bb3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385" y="232757"/>
            <a:ext cx="6665479" cy="666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3500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93</TotalTime>
  <Words>642</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Corbel</vt:lpstr>
      <vt:lpstr>Droid Sans</vt:lpstr>
      <vt:lpstr>Helvetica</vt:lpstr>
      <vt:lpstr>Times New Roman</vt:lpstr>
      <vt:lpstr>Wingdings 2</vt:lpstr>
      <vt:lpstr>Frame</vt:lpstr>
      <vt:lpstr>Tools and Resources to help cope with stress or anxiousness</vt:lpstr>
      <vt:lpstr>Stress is a normal, universal human experience and has been around a long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Resources to help cope with stress or anxiousness</dc:title>
  <dc:creator>Marie Cumiskey</dc:creator>
  <cp:lastModifiedBy>Marie Cumiskey</cp:lastModifiedBy>
  <cp:revision>10</cp:revision>
  <dcterms:created xsi:type="dcterms:W3CDTF">2020-03-25T09:14:59Z</dcterms:created>
  <dcterms:modified xsi:type="dcterms:W3CDTF">2020-03-25T10:48:24Z</dcterms:modified>
</cp:coreProperties>
</file>